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Montserrat"/>
      <p:regular r:id="rId24"/>
      <p:bold r:id="rId25"/>
      <p:italic r:id="rId26"/>
      <p:boldItalic r:id="rId27"/>
    </p:embeddedFont>
    <p:embeddedFont>
      <p:font typeface="Lato"/>
      <p:regular r:id="rId28"/>
      <p:bold r:id="rId29"/>
      <p:italic r:id="rId30"/>
      <p:boldItalic r:id="rId31"/>
    </p:embeddedFont>
    <p:embeddedFont>
      <p:font typeface="Montserrat Medium"/>
      <p:regular r:id="rId32"/>
      <p:bold r:id="rId33"/>
      <p:italic r:id="rId34"/>
      <p:boldItalic r:id="rId35"/>
    </p:embeddedFont>
    <p:embeddedFont>
      <p:font typeface="Average"/>
      <p:regular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Montserrat-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33" Type="http://schemas.openxmlformats.org/officeDocument/2006/relationships/font" Target="fonts/MontserratMedium-bold.fntdata"/><Relationship Id="rId10" Type="http://schemas.openxmlformats.org/officeDocument/2006/relationships/slide" Target="slides/slide5.xml"/><Relationship Id="rId32" Type="http://schemas.openxmlformats.org/officeDocument/2006/relationships/font" Target="fonts/MontserratMedium-regular.fntdata"/><Relationship Id="rId13" Type="http://schemas.openxmlformats.org/officeDocument/2006/relationships/slide" Target="slides/slide8.xml"/><Relationship Id="rId35" Type="http://schemas.openxmlformats.org/officeDocument/2006/relationships/font" Target="fonts/MontserratMedium-boldItalic.fntdata"/><Relationship Id="rId12" Type="http://schemas.openxmlformats.org/officeDocument/2006/relationships/slide" Target="slides/slide7.xml"/><Relationship Id="rId34" Type="http://schemas.openxmlformats.org/officeDocument/2006/relationships/font" Target="fonts/MontserratMedium-italic.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Average-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738a416864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738a416864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738a416864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738a416864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738a416864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738a416864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Google Shape;350;g738a416864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738a416864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Google Shape;35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738a41686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738a41686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738a41686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738a41686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3.jpg"/><Relationship Id="rId4" Type="http://schemas.openxmlformats.org/officeDocument/2006/relationships/image" Target="../media/image10.jpg"/><Relationship Id="rId5" Type="http://schemas.openxmlformats.org/officeDocument/2006/relationships/image" Target="../media/image11.jpg"/><Relationship Id="rId6" Type="http://schemas.openxmlformats.org/officeDocument/2006/relationships/image" Target="../media/image14.jpg"/><Relationship Id="rId7"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image" Target="../media/image8.jpg"/><Relationship Id="rId5"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5400">
                <a:solidFill>
                  <a:srgbClr val="EBEBEB"/>
                </a:solidFill>
                <a:latin typeface="Arial"/>
                <a:ea typeface="Arial"/>
                <a:cs typeface="Arial"/>
                <a:sym typeface="Arial"/>
              </a:rPr>
              <a:t>ArchSearch.</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App </a:t>
            </a:r>
            <a:r>
              <a:rPr lang="en-GB"/>
              <a:t>Developed</a:t>
            </a:r>
            <a:r>
              <a:rPr lang="en-GB"/>
              <a:t> by </a:t>
            </a:r>
            <a:r>
              <a:rPr b="1" lang="en-GB"/>
              <a:t>Shaktiman</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26"/>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Shopkeeper</a:t>
            </a:r>
            <a:r>
              <a:rPr lang="en-GB"/>
              <a:t> Sign-Up</a:t>
            </a:r>
            <a:endParaRPr/>
          </a:p>
        </p:txBody>
      </p:sp>
      <p:sp>
        <p:nvSpPr>
          <p:cNvPr id="330" name="Google Shape;330;p26"/>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The shopkeeper can register his store and details to get enrolled in this project.</a:t>
            </a:r>
            <a:endParaRPr/>
          </a:p>
        </p:txBody>
      </p:sp>
      <p:sp>
        <p:nvSpPr>
          <p:cNvPr id="331" name="Google Shape;331;p26"/>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2" name="Google Shape;332;p26"/>
          <p:cNvPicPr preferRelativeResize="0"/>
          <p:nvPr/>
        </p:nvPicPr>
        <p:blipFill rotWithShape="1">
          <a:blip r:embed="rId3">
            <a:alphaModFix/>
          </a:blip>
          <a:srcRect b="0" l="0" r="0" t="3484"/>
          <a:stretch/>
        </p:blipFill>
        <p:spPr>
          <a:xfrm>
            <a:off x="3494450" y="381000"/>
            <a:ext cx="2020224" cy="42246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27"/>
          <p:cNvSpPr txBox="1"/>
          <p:nvPr>
            <p:ph type="title"/>
          </p:nvPr>
        </p:nvSpPr>
        <p:spPr>
          <a:xfrm>
            <a:off x="434700" y="1924850"/>
            <a:ext cx="2844900" cy="5079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a:t>Customer Home</a:t>
            </a:r>
            <a:endParaRPr/>
          </a:p>
        </p:txBody>
      </p:sp>
      <p:sp>
        <p:nvSpPr>
          <p:cNvPr id="338" name="Google Shape;338;p27"/>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With this interface, the customer can view his nearby stores, filtered from his pincode, and select where he/she prefers to shop for utilities.</a:t>
            </a:r>
            <a:endParaRPr/>
          </a:p>
        </p:txBody>
      </p:sp>
      <p:sp>
        <p:nvSpPr>
          <p:cNvPr id="339" name="Google Shape;339;p27"/>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0" name="Google Shape;340;p27"/>
          <p:cNvPicPr preferRelativeResize="0"/>
          <p:nvPr/>
        </p:nvPicPr>
        <p:blipFill rotWithShape="1">
          <a:blip r:embed="rId3">
            <a:alphaModFix/>
          </a:blip>
          <a:srcRect b="0" l="0" r="0" t="3053"/>
          <a:stretch/>
        </p:blipFill>
        <p:spPr>
          <a:xfrm>
            <a:off x="3624875" y="500500"/>
            <a:ext cx="1904124" cy="39998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28"/>
          <p:cNvSpPr txBox="1"/>
          <p:nvPr>
            <p:ph type="title"/>
          </p:nvPr>
        </p:nvSpPr>
        <p:spPr>
          <a:xfrm>
            <a:off x="421025" y="1924850"/>
            <a:ext cx="2844900" cy="4692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a:t>Store Info</a:t>
            </a:r>
            <a:endParaRPr/>
          </a:p>
        </p:txBody>
      </p:sp>
      <p:sp>
        <p:nvSpPr>
          <p:cNvPr id="346" name="Google Shape;346;p28"/>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The customer can view the store details, availability of wanted items, and book a slot as per his/her </a:t>
            </a:r>
            <a:r>
              <a:rPr lang="en-GB"/>
              <a:t>convenience</a:t>
            </a:r>
            <a:r>
              <a:rPr lang="en-GB"/>
              <a:t>.</a:t>
            </a:r>
            <a:endParaRPr/>
          </a:p>
        </p:txBody>
      </p:sp>
      <p:sp>
        <p:nvSpPr>
          <p:cNvPr id="347" name="Google Shape;347;p28"/>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8" name="Google Shape;348;p28"/>
          <p:cNvPicPr preferRelativeResize="0"/>
          <p:nvPr/>
        </p:nvPicPr>
        <p:blipFill rotWithShape="1">
          <a:blip r:embed="rId3">
            <a:alphaModFix/>
          </a:blip>
          <a:srcRect b="2444" l="0" r="0" t="2444"/>
          <a:stretch/>
        </p:blipFill>
        <p:spPr>
          <a:xfrm>
            <a:off x="3647325" y="717450"/>
            <a:ext cx="1850162" cy="381273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Google Shape;353;p29"/>
          <p:cNvSpPr txBox="1"/>
          <p:nvPr>
            <p:ph type="title"/>
          </p:nvPr>
        </p:nvSpPr>
        <p:spPr>
          <a:xfrm>
            <a:off x="434700" y="1924850"/>
            <a:ext cx="2844900" cy="5388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a:t>Shopkeeper Home</a:t>
            </a:r>
            <a:endParaRPr/>
          </a:p>
        </p:txBody>
      </p:sp>
      <p:sp>
        <p:nvSpPr>
          <p:cNvPr id="354" name="Google Shape;354;p29"/>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The shopkeeper can edit his list of unavailable items, and view the slots as well.</a:t>
            </a:r>
            <a:endParaRPr/>
          </a:p>
        </p:txBody>
      </p:sp>
      <p:sp>
        <p:nvSpPr>
          <p:cNvPr id="355" name="Google Shape;355;p29"/>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6" name="Google Shape;356;p29"/>
          <p:cNvPicPr preferRelativeResize="0"/>
          <p:nvPr/>
        </p:nvPicPr>
        <p:blipFill rotWithShape="1">
          <a:blip r:embed="rId3">
            <a:alphaModFix/>
          </a:blip>
          <a:srcRect b="2068" l="0" r="0" t="3475"/>
          <a:stretch/>
        </p:blipFill>
        <p:spPr>
          <a:xfrm>
            <a:off x="3647325" y="717175"/>
            <a:ext cx="1845550" cy="37686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Google Shape;361;p30"/>
          <p:cNvSpPr txBox="1"/>
          <p:nvPr>
            <p:ph type="title"/>
          </p:nvPr>
        </p:nvSpPr>
        <p:spPr>
          <a:xfrm>
            <a:off x="645300" y="139355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Thank you!</a:t>
            </a:r>
            <a:endParaRPr sz="3000"/>
          </a:p>
        </p:txBody>
      </p:sp>
      <p:sp>
        <p:nvSpPr>
          <p:cNvPr id="362" name="Google Shape;362;p30"/>
          <p:cNvSpPr txBox="1"/>
          <p:nvPr>
            <p:ph idx="1" type="body"/>
          </p:nvPr>
        </p:nvSpPr>
        <p:spPr>
          <a:xfrm>
            <a:off x="645300" y="2208775"/>
            <a:ext cx="3063300" cy="217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TEAM    Shaktiman</a:t>
            </a:r>
            <a:endParaRPr sz="1200"/>
          </a:p>
          <a:p>
            <a:pPr indent="0" lvl="0" marL="0" rtl="0" algn="l">
              <a:spcBef>
                <a:spcPts val="1600"/>
              </a:spcBef>
              <a:spcAft>
                <a:spcPts val="0"/>
              </a:spcAft>
              <a:buNone/>
            </a:pPr>
            <a:r>
              <a:rPr lang="en-GB" sz="1200"/>
              <a:t>Atharv Jairath - ADGITM</a:t>
            </a:r>
            <a:endParaRPr sz="1200"/>
          </a:p>
          <a:p>
            <a:pPr indent="0" lvl="0" marL="0" rtl="0" algn="l">
              <a:spcBef>
                <a:spcPts val="1600"/>
              </a:spcBef>
              <a:spcAft>
                <a:spcPts val="0"/>
              </a:spcAft>
              <a:buNone/>
            </a:pPr>
            <a:r>
              <a:rPr lang="en-GB" sz="1200"/>
              <a:t>Bhavya Khandelwal - THAPAR</a:t>
            </a:r>
            <a:endParaRPr sz="1200"/>
          </a:p>
          <a:p>
            <a:pPr indent="0" lvl="0" marL="0" rtl="0" algn="l">
              <a:spcBef>
                <a:spcPts val="1600"/>
              </a:spcBef>
              <a:spcAft>
                <a:spcPts val="0"/>
              </a:spcAft>
              <a:buNone/>
            </a:pPr>
            <a:r>
              <a:rPr lang="en-GB" sz="1200"/>
              <a:t>Ishaan Bajaj - THAPAR</a:t>
            </a:r>
            <a:endParaRPr sz="1200"/>
          </a:p>
          <a:p>
            <a:pPr indent="0" lvl="0" marL="0" rtl="0" algn="l">
              <a:spcBef>
                <a:spcPts val="1600"/>
              </a:spcBef>
              <a:spcAft>
                <a:spcPts val="1600"/>
              </a:spcAft>
              <a:buNone/>
            </a:pPr>
            <a:r>
              <a:rPr lang="en-GB" sz="1200"/>
              <a:t>Satwik Dudeja - DTU</a:t>
            </a:r>
            <a:endParaRPr sz="1200"/>
          </a:p>
        </p:txBody>
      </p:sp>
      <p:grpSp>
        <p:nvGrpSpPr>
          <p:cNvPr id="363" name="Google Shape;363;p30"/>
          <p:cNvGrpSpPr/>
          <p:nvPr/>
        </p:nvGrpSpPr>
        <p:grpSpPr>
          <a:xfrm>
            <a:off x="4066820" y="1553491"/>
            <a:ext cx="3159984" cy="2439109"/>
            <a:chOff x="3553042" y="1657806"/>
            <a:chExt cx="3461100" cy="2671532"/>
          </a:xfrm>
        </p:grpSpPr>
        <p:sp>
          <p:nvSpPr>
            <p:cNvPr id="364" name="Google Shape;364;p30"/>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0"/>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0"/>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0"/>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0"/>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0"/>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0"/>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2" name="Google Shape;372;p30"/>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73" name="Google Shape;373;p30"/>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 name="Google Shape;374;p30"/>
          <p:cNvGrpSpPr/>
          <p:nvPr/>
        </p:nvGrpSpPr>
        <p:grpSpPr>
          <a:xfrm>
            <a:off x="6762480" y="2546254"/>
            <a:ext cx="1024386" cy="1522884"/>
            <a:chOff x="6505573" y="2745170"/>
            <a:chExt cx="1122000" cy="1668000"/>
          </a:xfrm>
        </p:grpSpPr>
        <p:sp>
          <p:nvSpPr>
            <p:cNvPr id="375" name="Google Shape;375;p30"/>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0"/>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0"/>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9" name="Google Shape;379;p30"/>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80" name="Google Shape;380;p30"/>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1" name="Google Shape;381;p30"/>
          <p:cNvGrpSpPr/>
          <p:nvPr/>
        </p:nvGrpSpPr>
        <p:grpSpPr>
          <a:xfrm>
            <a:off x="6405845" y="3121897"/>
            <a:ext cx="520684" cy="1036470"/>
            <a:chOff x="9543736" y="4486132"/>
            <a:chExt cx="570300" cy="1135235"/>
          </a:xfrm>
        </p:grpSpPr>
        <p:sp>
          <p:nvSpPr>
            <p:cNvPr id="382" name="Google Shape;382;p30"/>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0"/>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0"/>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0"/>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86" name="Google Shape;386;p30"/>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87" name="Google Shape;387;p30"/>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30"/>
          <p:cNvGrpSpPr/>
          <p:nvPr/>
        </p:nvGrpSpPr>
        <p:grpSpPr>
          <a:xfrm>
            <a:off x="7564804" y="3443361"/>
            <a:ext cx="455496" cy="692277"/>
            <a:chOff x="7384375" y="3728000"/>
            <a:chExt cx="498900" cy="758244"/>
          </a:xfrm>
        </p:grpSpPr>
        <p:sp>
          <p:nvSpPr>
            <p:cNvPr id="389" name="Google Shape;389;p30"/>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0"/>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0"/>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0"/>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30"/>
          <p:cNvGrpSpPr/>
          <p:nvPr/>
        </p:nvGrpSpPr>
        <p:grpSpPr>
          <a:xfrm>
            <a:off x="7564836" y="3561758"/>
            <a:ext cx="478081" cy="462776"/>
            <a:chOff x="7384385" y="3857442"/>
            <a:chExt cx="523637" cy="506874"/>
          </a:xfrm>
        </p:grpSpPr>
        <p:sp>
          <p:nvSpPr>
            <p:cNvPr id="394" name="Google Shape;394;p30"/>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30"/>
            <p:cNvGrpSpPr/>
            <p:nvPr/>
          </p:nvGrpSpPr>
          <p:grpSpPr>
            <a:xfrm>
              <a:off x="7384385" y="3857442"/>
              <a:ext cx="523637" cy="498900"/>
              <a:chOff x="7384385" y="3857442"/>
              <a:chExt cx="523637" cy="498900"/>
            </a:xfrm>
          </p:grpSpPr>
          <p:sp>
            <p:nvSpPr>
              <p:cNvPr id="396" name="Google Shape;396;p30"/>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0"/>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98" name="Google Shape;398;p30"/>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99" name="Google Shape;399;p30"/>
          <p:cNvGrpSpPr/>
          <p:nvPr/>
        </p:nvGrpSpPr>
        <p:grpSpPr>
          <a:xfrm>
            <a:off x="8110843" y="3443361"/>
            <a:ext cx="435785" cy="692277"/>
            <a:chOff x="7982421" y="3727763"/>
            <a:chExt cx="477311" cy="758244"/>
          </a:xfrm>
        </p:grpSpPr>
        <p:sp>
          <p:nvSpPr>
            <p:cNvPr id="400" name="Google Shape;400;p30"/>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0"/>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0"/>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0"/>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08" name="Google Shape;408;p30"/>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639250" y="108557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Index</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Background Story</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Problem</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Solution</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Technical Aspects</a:t>
            </a:r>
            <a:endParaRPr>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Snippets of the APP</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Conclusion</a:t>
            </a:r>
            <a:endParaRPr sz="1800">
              <a:solidFill>
                <a:srgbClr val="CACACA"/>
              </a:solidFill>
              <a:latin typeface="Montserrat Medium"/>
              <a:ea typeface="Montserrat Medium"/>
              <a:cs typeface="Montserrat Medium"/>
              <a:sym typeface="Montserrat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6100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Background Story</a:t>
            </a:r>
            <a:endParaRPr sz="3000"/>
          </a:p>
        </p:txBody>
      </p:sp>
      <p:sp>
        <p:nvSpPr>
          <p:cNvPr id="246" name="Google Shape;246;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In these difficult days of the ‘Corona Pandemic’ the whole world is hugely affected by the ongoing state which has affected both the mental and physical mindsets of the general population. There has been panic all among the people in the nation especially after the sudden 21-day lockdown announced by the Government.</a:t>
            </a:r>
            <a:endParaRPr sz="2000">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4877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2" name="Google Shape;252;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Amid this crisis, large gatherings and stampedes at grocery stores totally defy the purpose of this lockdown. </a:t>
            </a:r>
            <a:endParaRPr>
              <a:solidFill>
                <a:srgbClr val="FFFFFF"/>
              </a:solidFill>
            </a:endParaRPr>
          </a:p>
        </p:txBody>
      </p:sp>
      <p:sp>
        <p:nvSpPr>
          <p:cNvPr id="254" name="Google Shape;254;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Social distancing is key to staying safe and crowding at general stores exposes the people to this virus. </a:t>
            </a:r>
            <a:r>
              <a:rPr lang="en-GB"/>
              <a:t>This rush for daily supplies could result in further spread of the pandemic. </a:t>
            </a:r>
            <a:endParaRPr/>
          </a:p>
          <a:p>
            <a:pPr indent="0" lvl="0" marL="0" rtl="0" algn="l">
              <a:spcBef>
                <a:spcPts val="1600"/>
              </a:spcBef>
              <a:spcAft>
                <a:spcPts val="1600"/>
              </a:spcAft>
              <a:buNone/>
            </a:pPr>
            <a:r>
              <a:t/>
            </a:r>
            <a:endParaRPr/>
          </a:p>
        </p:txBody>
      </p:sp>
      <p:sp>
        <p:nvSpPr>
          <p:cNvPr id="256" name="Google Shape;256;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7" name="Google Shape;257;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problem is to prevent crowds while maintaining regular supply to all.</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Solution</a:t>
            </a:r>
            <a:endParaRPr sz="3000"/>
          </a:p>
        </p:txBody>
      </p:sp>
      <p:sp>
        <p:nvSpPr>
          <p:cNvPr id="263" name="Google Shape;263;p21"/>
          <p:cNvSpPr txBox="1"/>
          <p:nvPr>
            <p:ph idx="1" type="body"/>
          </p:nvPr>
        </p:nvSpPr>
        <p:spPr>
          <a:xfrm>
            <a:off x="4027325" y="1191825"/>
            <a:ext cx="5064300" cy="2506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400"/>
              <a:t>We have decided to create a user interface in the form of a website/mobile application ‘ArchSearch’ to fulfill the demands of the public while ensuring their safety. This can be used by any user to:</a:t>
            </a:r>
            <a:endParaRPr sz="1400"/>
          </a:p>
          <a:p>
            <a:pPr indent="-317500" lvl="0" marL="457200" rtl="0" algn="l">
              <a:spcBef>
                <a:spcPts val="1600"/>
              </a:spcBef>
              <a:spcAft>
                <a:spcPts val="0"/>
              </a:spcAft>
              <a:buSzPts val="1400"/>
              <a:buAutoNum type="alphaUcPeriod"/>
            </a:pPr>
            <a:r>
              <a:rPr b="1" lang="en-GB" sz="1400"/>
              <a:t>Book slots for grocery shopping</a:t>
            </a:r>
            <a:endParaRPr b="1" sz="1400"/>
          </a:p>
          <a:p>
            <a:pPr indent="-317500" lvl="0" marL="457200" rtl="0" algn="l">
              <a:spcBef>
                <a:spcPts val="0"/>
              </a:spcBef>
              <a:spcAft>
                <a:spcPts val="0"/>
              </a:spcAft>
              <a:buSzPts val="1400"/>
              <a:buAutoNum type="alphaUcPeriod"/>
            </a:pPr>
            <a:r>
              <a:rPr b="1" lang="en-GB" sz="1400"/>
              <a:t>Keep track of stocks in nearby stores</a:t>
            </a:r>
            <a:endParaRPr b="1" sz="1400"/>
          </a:p>
          <a:p>
            <a:pPr indent="-317500" lvl="0" marL="457200" rtl="0" algn="l">
              <a:spcBef>
                <a:spcPts val="0"/>
              </a:spcBef>
              <a:spcAft>
                <a:spcPts val="0"/>
              </a:spcAft>
              <a:buSzPts val="1400"/>
              <a:buAutoNum type="alphaUcPeriod"/>
            </a:pPr>
            <a:r>
              <a:rPr b="1" lang="en-GB" sz="1400"/>
              <a:t>Book home deliveries only for veterans</a:t>
            </a:r>
            <a:endParaRPr b="1" sz="1400"/>
          </a:p>
          <a:p>
            <a:pPr indent="-317500" lvl="0" marL="457200" rtl="0" algn="l">
              <a:spcBef>
                <a:spcPts val="0"/>
              </a:spcBef>
              <a:spcAft>
                <a:spcPts val="0"/>
              </a:spcAft>
              <a:buSzPts val="1400"/>
              <a:buAutoNum type="alphaUcPeriod"/>
            </a:pPr>
            <a:r>
              <a:rPr b="1" lang="en-GB" sz="1400"/>
              <a:t>Keep track of no. of persons in the respective stores at the moment</a:t>
            </a:r>
            <a:endParaRPr b="1" sz="1400"/>
          </a:p>
          <a:p>
            <a:pPr indent="-317500" lvl="0" marL="457200" rtl="0" algn="l">
              <a:spcBef>
                <a:spcPts val="0"/>
              </a:spcBef>
              <a:spcAft>
                <a:spcPts val="0"/>
              </a:spcAft>
              <a:buSzPts val="1400"/>
              <a:buAutoNum type="alphaUcPeriod"/>
            </a:pPr>
            <a:r>
              <a:rPr b="1" lang="en-GB" sz="1400"/>
              <a:t>Generate passes to approach the stores hassle-free.</a:t>
            </a:r>
            <a:endParaRPr b="1" sz="1400"/>
          </a:p>
          <a:p>
            <a:pPr indent="0" lvl="0" marL="45720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1297500" y="393750"/>
            <a:ext cx="3798900" cy="6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Technical Aspects</a:t>
            </a:r>
            <a:endParaRPr/>
          </a:p>
        </p:txBody>
      </p:sp>
      <p:sp>
        <p:nvSpPr>
          <p:cNvPr id="269" name="Google Shape;269;p22"/>
          <p:cNvSpPr txBox="1"/>
          <p:nvPr>
            <p:ph idx="1" type="body"/>
          </p:nvPr>
        </p:nvSpPr>
        <p:spPr>
          <a:xfrm>
            <a:off x="1034925" y="1802650"/>
            <a:ext cx="4101000" cy="262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Our project involves extensive work done over various programming languages and frameworks.</a:t>
            </a:r>
            <a:endParaRPr>
              <a:solidFill>
                <a:srgbClr val="FFFFFF"/>
              </a:solidFill>
            </a:endParaRPr>
          </a:p>
          <a:p>
            <a:pPr indent="0" lvl="0" marL="0" rtl="0" algn="l">
              <a:spcBef>
                <a:spcPts val="1600"/>
              </a:spcBef>
              <a:spcAft>
                <a:spcPts val="0"/>
              </a:spcAft>
              <a:buNone/>
            </a:pPr>
            <a:r>
              <a:rPr lang="en-GB">
                <a:solidFill>
                  <a:srgbClr val="FFFFFF"/>
                </a:solidFill>
              </a:rPr>
              <a:t>The front-end of ArchSearch has been developed on Android Studio with the use of Dart and Flutter. Connecting these visual aspects with the back-end has been accomplished by the use of Javascript and Node.js.</a:t>
            </a:r>
            <a:endParaRPr>
              <a:solidFill>
                <a:srgbClr val="FFFFFF"/>
              </a:solidFill>
            </a:endParaRPr>
          </a:p>
          <a:p>
            <a:pPr indent="0" lvl="0" marL="0" rtl="0" algn="l">
              <a:spcBef>
                <a:spcPts val="1600"/>
              </a:spcBef>
              <a:spcAft>
                <a:spcPts val="1600"/>
              </a:spcAft>
              <a:buNone/>
            </a:pPr>
            <a:r>
              <a:rPr lang="en-GB">
                <a:solidFill>
                  <a:srgbClr val="FFFFFF"/>
                </a:solidFill>
              </a:rPr>
              <a:t>Our mobile application inculcates expertise in these areas of development.</a:t>
            </a:r>
            <a:endParaRPr>
              <a:solidFill>
                <a:srgbClr val="FFFFFF"/>
              </a:solidFill>
            </a:endParaRPr>
          </a:p>
        </p:txBody>
      </p:sp>
      <p:pic>
        <p:nvPicPr>
          <p:cNvPr id="270" name="Google Shape;270;p22"/>
          <p:cNvPicPr preferRelativeResize="0"/>
          <p:nvPr/>
        </p:nvPicPr>
        <p:blipFill rotWithShape="1">
          <a:blip r:embed="rId3">
            <a:alphaModFix/>
          </a:blip>
          <a:srcRect b="0" l="21924" r="21930" t="0"/>
          <a:stretch/>
        </p:blipFill>
        <p:spPr>
          <a:xfrm rot="-5400000">
            <a:off x="5710147" y="2704980"/>
            <a:ext cx="2431500" cy="2436000"/>
          </a:xfrm>
          <a:prstGeom prst="diagStripe">
            <a:avLst>
              <a:gd fmla="val 50445" name="adj"/>
            </a:avLst>
          </a:prstGeom>
          <a:noFill/>
          <a:ln>
            <a:noFill/>
          </a:ln>
        </p:spPr>
      </p:pic>
      <p:pic>
        <p:nvPicPr>
          <p:cNvPr id="271" name="Google Shape;271;p22"/>
          <p:cNvPicPr preferRelativeResize="0"/>
          <p:nvPr/>
        </p:nvPicPr>
        <p:blipFill rotWithShape="1">
          <a:blip r:embed="rId4">
            <a:alphaModFix/>
          </a:blip>
          <a:srcRect b="0" l="16711" r="16711" t="0"/>
          <a:stretch/>
        </p:blipFill>
        <p:spPr>
          <a:xfrm rot="-5400000">
            <a:off x="5710296" y="1397982"/>
            <a:ext cx="2504700" cy="2509500"/>
          </a:xfrm>
          <a:prstGeom prst="diagStripe">
            <a:avLst>
              <a:gd fmla="val 50445" name="adj"/>
            </a:avLst>
          </a:prstGeom>
          <a:noFill/>
          <a:ln>
            <a:noFill/>
          </a:ln>
        </p:spPr>
      </p:pic>
      <p:pic>
        <p:nvPicPr>
          <p:cNvPr id="272" name="Google Shape;272;p22"/>
          <p:cNvPicPr preferRelativeResize="0"/>
          <p:nvPr/>
        </p:nvPicPr>
        <p:blipFill rotWithShape="1">
          <a:blip r:embed="rId5">
            <a:alphaModFix/>
          </a:blip>
          <a:srcRect b="0" l="21929" r="21929" t="0"/>
          <a:stretch/>
        </p:blipFill>
        <p:spPr>
          <a:xfrm rot="5400000">
            <a:off x="6630000" y="2251125"/>
            <a:ext cx="2511600" cy="2516400"/>
          </a:xfrm>
          <a:prstGeom prst="diagStripe">
            <a:avLst>
              <a:gd fmla="val 50445" name="adj"/>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Cycle Diagram</a:t>
            </a:r>
            <a:endParaRPr/>
          </a:p>
        </p:txBody>
      </p:sp>
      <p:sp>
        <p:nvSpPr>
          <p:cNvPr id="278" name="Google Shape;278;p23"/>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User login</a:t>
            </a:r>
            <a:endParaRPr/>
          </a:p>
        </p:txBody>
      </p:sp>
      <p:sp>
        <p:nvSpPr>
          <p:cNvPr id="279" name="Google Shape;279;p23"/>
          <p:cNvSpPr txBox="1"/>
          <p:nvPr/>
        </p:nvSpPr>
        <p:spPr>
          <a:xfrm>
            <a:off x="812750" y="2606300"/>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GB" sz="1000">
                <a:solidFill>
                  <a:srgbClr val="D9D9D9"/>
                </a:solidFill>
                <a:latin typeface="Lato"/>
                <a:ea typeface="Lato"/>
                <a:cs typeface="Lato"/>
                <a:sym typeface="Lato"/>
              </a:rPr>
              <a:t>User signs up and logs into the app.</a:t>
            </a:r>
            <a:endParaRPr sz="1000">
              <a:solidFill>
                <a:srgbClr val="D9D9D9"/>
              </a:solidFill>
              <a:latin typeface="Lato"/>
              <a:ea typeface="Lato"/>
              <a:cs typeface="Lato"/>
              <a:sym typeface="Lato"/>
            </a:endParaRPr>
          </a:p>
          <a:p>
            <a:pPr indent="0" lvl="0" marL="0" rtl="0" algn="l">
              <a:lnSpc>
                <a:spcPct val="115000"/>
              </a:lnSpc>
              <a:spcBef>
                <a:spcPts val="1600"/>
              </a:spcBef>
              <a:spcAft>
                <a:spcPts val="1600"/>
              </a:spcAft>
              <a:buNone/>
            </a:pPr>
            <a:r>
              <a:t/>
            </a:r>
            <a:endParaRPr sz="1000">
              <a:solidFill>
                <a:srgbClr val="D9D9D9"/>
              </a:solidFill>
              <a:latin typeface="Lato"/>
              <a:ea typeface="Lato"/>
              <a:cs typeface="Lato"/>
              <a:sym typeface="Lato"/>
            </a:endParaRPr>
          </a:p>
        </p:txBody>
      </p:sp>
      <p:sp>
        <p:nvSpPr>
          <p:cNvPr id="280" name="Google Shape;280;p23"/>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Nearby Stores</a:t>
            </a:r>
            <a:endParaRPr/>
          </a:p>
        </p:txBody>
      </p:sp>
      <p:sp>
        <p:nvSpPr>
          <p:cNvPr id="281" name="Google Shape;281;p23"/>
          <p:cNvSpPr txBox="1"/>
          <p:nvPr/>
        </p:nvSpPr>
        <p:spPr>
          <a:xfrm>
            <a:off x="812750"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User gets to select from the list of stores near him/her.</a:t>
            </a:r>
            <a:endParaRPr sz="1000">
              <a:solidFill>
                <a:srgbClr val="D9D9D9"/>
              </a:solidFill>
              <a:latin typeface="Lato"/>
              <a:ea typeface="Lato"/>
              <a:cs typeface="Lato"/>
              <a:sym typeface="Lato"/>
            </a:endParaRPr>
          </a:p>
        </p:txBody>
      </p:sp>
      <p:sp>
        <p:nvSpPr>
          <p:cNvPr id="282" name="Google Shape;282;p23"/>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Slot Booking</a:t>
            </a:r>
            <a:endParaRPr/>
          </a:p>
        </p:txBody>
      </p:sp>
      <p:sp>
        <p:nvSpPr>
          <p:cNvPr id="283" name="Google Shape;283;p23"/>
          <p:cNvSpPr txBox="1"/>
          <p:nvPr/>
        </p:nvSpPr>
        <p:spPr>
          <a:xfrm>
            <a:off x="6548585"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User selects and books a time slot of his/her preference.</a:t>
            </a:r>
            <a:endParaRPr sz="1000">
              <a:solidFill>
                <a:srgbClr val="D9D9D9"/>
              </a:solidFill>
              <a:latin typeface="Lato"/>
              <a:ea typeface="Lato"/>
              <a:cs typeface="Lato"/>
              <a:sym typeface="Lato"/>
            </a:endParaRPr>
          </a:p>
        </p:txBody>
      </p:sp>
      <p:sp>
        <p:nvSpPr>
          <p:cNvPr id="284" name="Google Shape;284;p23"/>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Store Details</a:t>
            </a:r>
            <a:endParaRPr/>
          </a:p>
        </p:txBody>
      </p:sp>
      <p:sp>
        <p:nvSpPr>
          <p:cNvPr id="285" name="Google Shape;285;p23"/>
          <p:cNvSpPr txBox="1"/>
          <p:nvPr/>
        </p:nvSpPr>
        <p:spPr>
          <a:xfrm>
            <a:off x="6548585"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User gets access to availability of items in the store, and slot booking.</a:t>
            </a:r>
            <a:endParaRPr sz="1000">
              <a:solidFill>
                <a:srgbClr val="D9D9D9"/>
              </a:solidFill>
              <a:latin typeface="Lato"/>
              <a:ea typeface="Lato"/>
              <a:cs typeface="Lato"/>
              <a:sym typeface="Lato"/>
            </a:endParaRPr>
          </a:p>
        </p:txBody>
      </p:sp>
      <p:cxnSp>
        <p:nvCxnSpPr>
          <p:cNvPr id="286" name="Google Shape;286;p23"/>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87" name="Google Shape;287;p23"/>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88" name="Google Shape;288;p23"/>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89" name="Google Shape;289;p23"/>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90" name="Google Shape;290;p23"/>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23"/>
          <p:cNvGrpSpPr/>
          <p:nvPr/>
        </p:nvGrpSpPr>
        <p:grpSpPr>
          <a:xfrm>
            <a:off x="3078687" y="2700858"/>
            <a:ext cx="737729" cy="737729"/>
            <a:chOff x="2920647" y="2157958"/>
            <a:chExt cx="827700" cy="827700"/>
          </a:xfrm>
        </p:grpSpPr>
        <p:sp>
          <p:nvSpPr>
            <p:cNvPr id="295" name="Google Shape;295;p23"/>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23"/>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98" name="Google Shape;298;p23"/>
          <p:cNvGrpSpPr/>
          <p:nvPr/>
        </p:nvGrpSpPr>
        <p:grpSpPr>
          <a:xfrm rot="-5400000">
            <a:off x="4225338" y="3802929"/>
            <a:ext cx="737729" cy="737729"/>
            <a:chOff x="2920647" y="2157958"/>
            <a:chExt cx="827700" cy="827700"/>
          </a:xfrm>
        </p:grpSpPr>
        <p:sp>
          <p:nvSpPr>
            <p:cNvPr id="299" name="Google Shape;299;p23"/>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23"/>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02" name="Google Shape;302;p23"/>
          <p:cNvGrpSpPr/>
          <p:nvPr/>
        </p:nvGrpSpPr>
        <p:grpSpPr>
          <a:xfrm>
            <a:off x="5313093" y="2700655"/>
            <a:ext cx="737804" cy="737804"/>
            <a:chOff x="5428888" y="2158023"/>
            <a:chExt cx="828900" cy="828900"/>
          </a:xfrm>
        </p:grpSpPr>
        <p:sp>
          <p:nvSpPr>
            <p:cNvPr id="303" name="Google Shape;303;p23"/>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3"/>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 name="Google Shape;305;p23"/>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06" name="Google Shape;306;p23"/>
          <p:cNvGrpSpPr/>
          <p:nvPr/>
        </p:nvGrpSpPr>
        <p:grpSpPr>
          <a:xfrm rot="5400000">
            <a:off x="4193370" y="1569752"/>
            <a:ext cx="737729" cy="737729"/>
            <a:chOff x="2920647" y="2157958"/>
            <a:chExt cx="827700" cy="827700"/>
          </a:xfrm>
        </p:grpSpPr>
        <p:sp>
          <p:nvSpPr>
            <p:cNvPr id="307" name="Google Shape;307;p23"/>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 name="Google Shape;309;p23"/>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10" name="Google Shape;310;p23"/>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24"/>
          <p:cNvSpPr txBox="1"/>
          <p:nvPr>
            <p:ph type="title"/>
          </p:nvPr>
        </p:nvSpPr>
        <p:spPr>
          <a:xfrm>
            <a:off x="413650" y="1924850"/>
            <a:ext cx="2844900" cy="5619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a:t>Welcome Page</a:t>
            </a:r>
            <a:endParaRPr/>
          </a:p>
        </p:txBody>
      </p:sp>
      <p:sp>
        <p:nvSpPr>
          <p:cNvPr id="316" name="Google Shape;316;p24"/>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Both the customer and the shopkeeper can login from the home interface.</a:t>
            </a:r>
            <a:endParaRPr/>
          </a:p>
        </p:txBody>
      </p:sp>
      <p:pic>
        <p:nvPicPr>
          <p:cNvPr id="317" name="Google Shape;317;p24"/>
          <p:cNvPicPr preferRelativeResize="0"/>
          <p:nvPr/>
        </p:nvPicPr>
        <p:blipFill rotWithShape="1">
          <a:blip r:embed="rId3">
            <a:alphaModFix/>
          </a:blip>
          <a:srcRect b="0" l="0" r="0" t="3465"/>
          <a:stretch/>
        </p:blipFill>
        <p:spPr>
          <a:xfrm>
            <a:off x="3578500" y="412480"/>
            <a:ext cx="1970587" cy="412164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25"/>
          <p:cNvSpPr txBox="1"/>
          <p:nvPr>
            <p:ph type="title"/>
          </p:nvPr>
        </p:nvSpPr>
        <p:spPr>
          <a:xfrm>
            <a:off x="434700" y="1924850"/>
            <a:ext cx="2844900" cy="569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GB"/>
              <a:t>Customer Sign-Up</a:t>
            </a:r>
            <a:endParaRPr/>
          </a:p>
        </p:txBody>
      </p:sp>
      <p:sp>
        <p:nvSpPr>
          <p:cNvPr id="323" name="Google Shape;323;p25"/>
          <p:cNvSpPr txBox="1"/>
          <p:nvPr>
            <p:ph idx="1" type="body"/>
          </p:nvPr>
        </p:nvSpPr>
        <p:spPr>
          <a:xfrm>
            <a:off x="5874275" y="1924850"/>
            <a:ext cx="284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The customer can enter his details which are directly feeded to our database through this customer signup interface.</a:t>
            </a:r>
            <a:endParaRPr/>
          </a:p>
        </p:txBody>
      </p:sp>
      <p:pic>
        <p:nvPicPr>
          <p:cNvPr id="324" name="Google Shape;324;p25"/>
          <p:cNvPicPr preferRelativeResize="0"/>
          <p:nvPr/>
        </p:nvPicPr>
        <p:blipFill rotWithShape="1">
          <a:blip r:embed="rId3">
            <a:alphaModFix/>
          </a:blip>
          <a:srcRect b="0" l="0" r="0" t="3567"/>
          <a:stretch/>
        </p:blipFill>
        <p:spPr>
          <a:xfrm>
            <a:off x="3577988" y="550875"/>
            <a:ext cx="1988026" cy="41537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